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302" r:id="rId4"/>
    <p:sldId id="268" r:id="rId5"/>
    <p:sldId id="300" r:id="rId6"/>
    <p:sldId id="265" r:id="rId7"/>
    <p:sldId id="301" r:id="rId8"/>
    <p:sldId id="279" r:id="rId9"/>
    <p:sldId id="298" r:id="rId10"/>
    <p:sldId id="278" r:id="rId11"/>
    <p:sldId id="262" r:id="rId12"/>
    <p:sldId id="295" r:id="rId13"/>
    <p:sldId id="307" r:id="rId14"/>
    <p:sldId id="306" r:id="rId15"/>
    <p:sldId id="282" r:id="rId16"/>
    <p:sldId id="285" r:id="rId17"/>
    <p:sldId id="281" r:id="rId18"/>
    <p:sldId id="280" r:id="rId19"/>
    <p:sldId id="284" r:id="rId20"/>
    <p:sldId id="271" r:id="rId21"/>
    <p:sldId id="286" r:id="rId22"/>
    <p:sldId id="272" r:id="rId23"/>
    <p:sldId id="287" r:id="rId24"/>
    <p:sldId id="288" r:id="rId25"/>
    <p:sldId id="264" r:id="rId26"/>
    <p:sldId id="294" r:id="rId27"/>
    <p:sldId id="274" r:id="rId28"/>
    <p:sldId id="275" r:id="rId29"/>
    <p:sldId id="290" r:id="rId30"/>
    <p:sldId id="305" r:id="rId31"/>
    <p:sldId id="304" r:id="rId32"/>
    <p:sldId id="267" r:id="rId33"/>
    <p:sldId id="277" r:id="rId34"/>
    <p:sldId id="292" r:id="rId35"/>
    <p:sldId id="260" r:id="rId36"/>
    <p:sldId id="303" r:id="rId37"/>
    <p:sldId id="261" r:id="rId38"/>
    <p:sldId id="25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1737718-C8A2-4409-83B0-FCB61DB19125}">
          <p14:sldIdLst>
            <p14:sldId id="256"/>
            <p14:sldId id="263"/>
            <p14:sldId id="302"/>
            <p14:sldId id="268"/>
            <p14:sldId id="300"/>
            <p14:sldId id="265"/>
            <p14:sldId id="301"/>
            <p14:sldId id="279"/>
            <p14:sldId id="298"/>
            <p14:sldId id="278"/>
            <p14:sldId id="262"/>
          </p14:sldIdLst>
        </p14:section>
        <p14:section name="Untitled Section" id="{0C34F42D-56C7-48E1-86CF-7689148EFAA3}">
          <p14:sldIdLst>
            <p14:sldId id="295"/>
            <p14:sldId id="307"/>
            <p14:sldId id="306"/>
            <p14:sldId id="282"/>
            <p14:sldId id="285"/>
            <p14:sldId id="281"/>
            <p14:sldId id="280"/>
            <p14:sldId id="284"/>
            <p14:sldId id="271"/>
            <p14:sldId id="286"/>
            <p14:sldId id="272"/>
            <p14:sldId id="287"/>
            <p14:sldId id="288"/>
            <p14:sldId id="264"/>
            <p14:sldId id="294"/>
            <p14:sldId id="274"/>
            <p14:sldId id="275"/>
            <p14:sldId id="290"/>
            <p14:sldId id="305"/>
            <p14:sldId id="304"/>
            <p14:sldId id="267"/>
            <p14:sldId id="277"/>
            <p14:sldId id="292"/>
            <p14:sldId id="260"/>
            <p14:sldId id="303"/>
            <p14:sldId id="261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skinner" initials="ces" lastIdx="1" clrIdx="0">
    <p:extLst>
      <p:ext uri="{19B8F6BF-5375-455C-9EA6-DF929625EA0E}">
        <p15:presenceInfo xmlns:p15="http://schemas.microsoft.com/office/powerpoint/2012/main" userId="cskin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41" autoAdjust="0"/>
    <p:restoredTop sz="94660"/>
  </p:normalViewPr>
  <p:slideViewPr>
    <p:cSldViewPr snapToGrid="0">
      <p:cViewPr>
        <p:scale>
          <a:sx n="100" d="100"/>
          <a:sy n="100" d="100"/>
        </p:scale>
        <p:origin x="16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35804-CD1B-4A32-990A-7F4D1690E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A3ACF-19BA-41E2-AB63-9F15F69E5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118C5-454C-4A52-8F63-F30E4789D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E0F5F-267F-4D7C-96C5-E4E3D7CB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67EA9-CF48-4D5B-B5BF-5DB02FC1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76030-3AC8-4252-BBE8-84ABF818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B86B4-9D1A-4F75-BCBD-93A64E1F4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6BEF0-9184-4F98-9A1A-02DB7AC8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74DB2-0211-4587-ADD3-DE24EB27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BFE71-5163-47B9-BD6D-6265CBA4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5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4E2BEB-105C-4430-8C15-6A62890640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AE48B-A193-41EE-9D03-9F5323228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1C29F-469E-47FC-8EA4-990B4D8B5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C9ACE-4279-4F4D-B2B0-0FE7325E5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1D486-79A1-4BA4-8927-C7F373186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2B80-A3BD-4887-8134-B1D748636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2ABD2-9D36-4D5E-AEA1-36856D1EC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18C2E-0E3A-42CB-BAE5-919E06D7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6A124-8D37-4A22-BE88-FA56DF3E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81219-80D7-4035-80ED-FA542B92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24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6645-5D7F-457B-B8EF-4EC5EA521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56D96-380D-491E-88BA-E5BEFD298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F3327-8492-478D-ADE8-1A03537D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EA919-F85E-43FC-AE2D-08609A1D5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53D1D-EE33-48AB-95DD-4EF01FC1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AC876-2F13-422F-8859-B3552EF2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10CF6-1669-4B10-8267-84AA930C8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3B809-5289-460D-872B-4594A7526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4406C-7143-462E-A00F-C41B55723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D2BA5-7A89-47B0-BF0D-EAD7E94F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A16E0-4CF5-4FA2-93BE-FB54C8E7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3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4E0C7-93A5-408B-B1E4-8426616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7B97F-F53E-4CB7-9078-757BC2F9A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59FC4-DFF3-4849-A54A-1AFF98EC3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0D5C69-BE08-4F43-9AF8-79BFBED905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CE78E-400F-4D0E-8C5E-E94B5D1B6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1E568B-ABA4-465E-8BD9-1063CDFDB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B4699E-C793-4D3F-A8B7-C6AB7927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D033A-BE41-40AF-BFE1-3643FA17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98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255D-2FA3-4AA1-B3BC-C06073147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5CD87C-F82B-4C93-A8AE-A7FA5B8A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86E9E9-EAD0-4638-A19A-E9E10B008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063C3-1BEE-4865-ADE6-8519BF7A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2DD29E-CE30-4999-A75E-1E4BA866A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3BB0BE-DDD0-4BB0-959C-B44E6C811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9F285-DFEA-4C24-9F9A-2BC3F2DC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8689-225F-4B3A-99F0-576C8D95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3809-EAEE-4D6F-9661-E5007E897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73631-4424-429F-ABBF-E0E4ABF6C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9B047-3EB0-4A19-9734-188EB9DA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B3337-B8B8-457E-9C79-C2A7AEC83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9F1C8-0D0F-44B7-ABE7-1FD9ED222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9CC0A-35F0-4253-A0D5-A8526F56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7AEBA3-54BE-451D-89A7-C7851DBD1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D2C12-E4FE-4C3C-9409-DB03A7E38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42183-AC34-4F08-93AE-816C0AFAA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00D9C-417B-435C-B06A-E18DFCD2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0705A-A8F5-4CE5-BF98-4A9E8ABB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E8641-3A10-41CA-9ED6-13C17E8B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5F55A-E7D7-42A3-AD32-25D2CB14C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E0965-5050-4330-B173-87D048B98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4F8FA-0C79-476B-AC45-EF0E84699DCB}" type="datetimeFigureOut">
              <a:rPr lang="en-US" smtClean="0"/>
              <a:t>8/24/2019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FCB29-485C-45C1-B9A6-0FE5E8D68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D6FD8-CBC5-4A0B-81B3-465AF4146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B510D-B704-4058-A685-D002796200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6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900A4-674F-4E78-86E2-39F7205E9C4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52424" y="186267"/>
            <a:ext cx="11487151" cy="244404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X-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RAYS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, O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BSIDIAN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L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AVA 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C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AVES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: A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RCHAEOLOGICAL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I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NVESTIGATIONS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OF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S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OME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U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NUSUAL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A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RTIFACTS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F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ROM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T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HREE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C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ENTRAL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O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REGON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L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AVA</a:t>
            </a: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T</a:t>
            </a:r>
            <a:r>
              <a:rPr lang="en-US" sz="3600" b="1" dirty="0">
                <a:solidFill>
                  <a:srgbClr val="FF0000"/>
                </a:solidFill>
                <a:latin typeface="CG Omega" panose="020B0502050508020304" pitchFamily="34" charset="0"/>
              </a:rPr>
              <a:t>UBES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DEBEB-91B9-4C51-AFDE-6002BB3B8C9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77068" y="2867378"/>
            <a:ext cx="6660444" cy="2257777"/>
          </a:xfrm>
        </p:spPr>
        <p:txBody>
          <a:bodyPr>
            <a:normAutofit fontScale="25000" lnSpcReduction="20000"/>
          </a:bodyPr>
          <a:lstStyle/>
          <a:p>
            <a:pPr algn="ctr"/>
            <a:endParaRPr lang="en-US" sz="12800" b="1" dirty="0">
              <a:latin typeface="CG Omega" panose="020B0502050508020304" pitchFamily="34" charset="0"/>
            </a:endParaRPr>
          </a:p>
          <a:p>
            <a:pPr marL="0" indent="0" algn="ctr">
              <a:buNone/>
            </a:pPr>
            <a:r>
              <a:rPr lang="en-US" sz="11200" b="1" dirty="0">
                <a:latin typeface="CG Omega" panose="020B0502050508020304" pitchFamily="34" charset="0"/>
              </a:rPr>
              <a:t>XRF SOURCE ANALYSIS</a:t>
            </a:r>
          </a:p>
          <a:p>
            <a:pPr marL="0" indent="0" algn="ctr">
              <a:buNone/>
            </a:pPr>
            <a:r>
              <a:rPr lang="en-US" sz="11200" b="1" dirty="0">
                <a:latin typeface="CG Omega" panose="020B0502050508020304" pitchFamily="34" charset="0"/>
              </a:rPr>
              <a:t>OBSIDIAN HYDRATION DATING</a:t>
            </a:r>
          </a:p>
          <a:p>
            <a:pPr marL="0" indent="0" algn="ctr">
              <a:buNone/>
            </a:pPr>
            <a:r>
              <a:rPr lang="en-US" sz="11200" b="1" dirty="0">
                <a:latin typeface="CG Omega" panose="020B0502050508020304" pitchFamily="34" charset="0"/>
              </a:rPr>
              <a:t>RADIOCARBON DATING</a:t>
            </a:r>
          </a:p>
          <a:p>
            <a:pPr marL="0" indent="0" algn="ctr">
              <a:buNone/>
            </a:pPr>
            <a:r>
              <a:rPr lang="en-US" sz="11200" b="1" dirty="0">
                <a:latin typeface="CG Omega" panose="020B0502050508020304" pitchFamily="34" charset="0"/>
              </a:rPr>
              <a:t>AND … </a:t>
            </a:r>
            <a:r>
              <a:rPr lang="en-US" sz="11200" b="1" dirty="0">
                <a:solidFill>
                  <a:srgbClr val="FF0000"/>
                </a:solidFill>
                <a:latin typeface="CG Omega" panose="020B0502050508020304" pitchFamily="34" charset="0"/>
              </a:rPr>
              <a:t>BEARS</a:t>
            </a:r>
          </a:p>
          <a:p>
            <a:pPr marL="0" indent="0" algn="ctr">
              <a:buNone/>
            </a:pPr>
            <a:endParaRPr lang="en-US" sz="12800" b="1" dirty="0">
              <a:latin typeface="CG Omega" panose="020B0502050508020304" pitchFamily="34" charset="0"/>
            </a:endParaRPr>
          </a:p>
          <a:p>
            <a:pPr marL="0" indent="0" algn="ctr">
              <a:buNone/>
            </a:pPr>
            <a:r>
              <a:rPr lang="en-US" sz="12800" b="1" dirty="0">
                <a:solidFill>
                  <a:srgbClr val="0070C0"/>
                </a:solidFill>
                <a:latin typeface="CG Omega" panose="020B0502050508020304" pitchFamily="34" charset="0"/>
              </a:rPr>
              <a:t>C</a:t>
            </a:r>
            <a:r>
              <a:rPr lang="en-US" sz="11200" b="1" dirty="0">
                <a:solidFill>
                  <a:srgbClr val="0070C0"/>
                </a:solidFill>
                <a:latin typeface="CG Omega" panose="020B0502050508020304" pitchFamily="34" charset="0"/>
              </a:rPr>
              <a:t>RAIG</a:t>
            </a:r>
            <a:r>
              <a:rPr lang="en-US" sz="12800" b="1" dirty="0">
                <a:solidFill>
                  <a:srgbClr val="0070C0"/>
                </a:solidFill>
                <a:latin typeface="CG Omega" panose="020B0502050508020304" pitchFamily="34" charset="0"/>
              </a:rPr>
              <a:t> S</a:t>
            </a:r>
            <a:r>
              <a:rPr lang="en-US" sz="11200" b="1" dirty="0">
                <a:solidFill>
                  <a:srgbClr val="0070C0"/>
                </a:solidFill>
                <a:latin typeface="CG Omega" panose="020B0502050508020304" pitchFamily="34" charset="0"/>
              </a:rPr>
              <a:t>KINNER</a:t>
            </a:r>
            <a:r>
              <a:rPr lang="en-US" sz="12800" b="1" dirty="0">
                <a:solidFill>
                  <a:srgbClr val="0070C0"/>
                </a:solidFill>
                <a:latin typeface="CG Omega" panose="020B0502050508020304" pitchFamily="34" charset="0"/>
              </a:rPr>
              <a:t>, NWROSL</a:t>
            </a:r>
          </a:p>
          <a:p>
            <a:pPr marL="0" indent="0" algn="ctr">
              <a:buNone/>
            </a:pPr>
            <a:r>
              <a:rPr lang="en-US" sz="12800" b="1" dirty="0">
                <a:solidFill>
                  <a:srgbClr val="0070C0"/>
                </a:solidFill>
                <a:latin typeface="CG Omega" panose="020B0502050508020304" pitchFamily="34" charset="0"/>
              </a:rPr>
              <a:t>P</a:t>
            </a:r>
            <a:r>
              <a:rPr lang="en-US" sz="11200" b="1" dirty="0">
                <a:solidFill>
                  <a:srgbClr val="0070C0"/>
                </a:solidFill>
                <a:latin typeface="CG Omega" panose="020B0502050508020304" pitchFamily="34" charset="0"/>
              </a:rPr>
              <a:t>ENNI</a:t>
            </a:r>
            <a:r>
              <a:rPr lang="en-US" sz="12800" b="1" dirty="0">
                <a:solidFill>
                  <a:srgbClr val="0070C0"/>
                </a:solidFill>
                <a:latin typeface="CG Omega" panose="020B0502050508020304" pitchFamily="34" charset="0"/>
              </a:rPr>
              <a:t> B</a:t>
            </a:r>
            <a:r>
              <a:rPr lang="en-US" sz="11200" b="1" dirty="0">
                <a:solidFill>
                  <a:srgbClr val="0070C0"/>
                </a:solidFill>
                <a:latin typeface="CG Omega" panose="020B0502050508020304" pitchFamily="34" charset="0"/>
              </a:rPr>
              <a:t>ORGHI</a:t>
            </a:r>
            <a:r>
              <a:rPr lang="en-US" sz="12800" b="1" dirty="0">
                <a:solidFill>
                  <a:srgbClr val="0070C0"/>
                </a:solidFill>
                <a:latin typeface="CG Omega" panose="020B0502050508020304" pitchFamily="34" charset="0"/>
              </a:rPr>
              <a:t>, D</a:t>
            </a:r>
            <a:r>
              <a:rPr lang="en-US" sz="11200" b="1" dirty="0">
                <a:solidFill>
                  <a:srgbClr val="0070C0"/>
                </a:solidFill>
                <a:latin typeface="CG Omega" panose="020B0502050508020304" pitchFamily="34" charset="0"/>
              </a:rPr>
              <a:t>ESCHUTES</a:t>
            </a:r>
            <a:r>
              <a:rPr lang="en-US" sz="12800" b="1" dirty="0">
                <a:solidFill>
                  <a:srgbClr val="0070C0"/>
                </a:solidFill>
                <a:latin typeface="CG Omega" panose="020B0502050508020304" pitchFamily="34" charset="0"/>
              </a:rPr>
              <a:t> NF</a:t>
            </a:r>
          </a:p>
          <a:p>
            <a:endParaRPr lang="en-US" sz="4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42910-821F-4B67-96E9-5D513FC04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668" y="2754488"/>
            <a:ext cx="2275229" cy="391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F8B1BA-6B79-4AC8-81E8-85D70091C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3" y="2754488"/>
            <a:ext cx="2472926" cy="39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9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38F8C-1114-44C5-B585-F261CD50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44840"/>
            <a:ext cx="5463540" cy="23221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1. X-RAY SOURCING STUDIES: THE XRF SPECTROMETER IN ACTION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E1354-D75D-473C-8CBF-9D43CDE13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634" y="3289813"/>
            <a:ext cx="3527571" cy="343418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C4BAA8-0EB4-41A7-8C8C-76709ECE7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0" y="134005"/>
            <a:ext cx="6124165" cy="3011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7291D-FDB8-4ACC-8D2A-23DD900E2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3298684"/>
            <a:ext cx="7811193" cy="3434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59BC6E-85AE-4C68-BA99-CAD7F9ABF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93" y="2618386"/>
            <a:ext cx="3309964" cy="19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3BB8A-A119-41FB-9E30-81728ED8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26" y="179895"/>
            <a:ext cx="8742046" cy="74730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X-RAY SOURCING STUDIES: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A849F-8532-4C23-A1FE-10762B7D6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12" y="968693"/>
            <a:ext cx="11610975" cy="4920614"/>
          </a:xfrm>
        </p:spPr>
        <p:txBody>
          <a:bodyPr>
            <a:normAutofit/>
          </a:bodyPr>
          <a:lstStyle/>
          <a:p>
            <a:r>
              <a:rPr lang="en-US" b="1" dirty="0">
                <a:latin typeface="CG Omega" panose="020B0502050508020304" pitchFamily="34" charset="0"/>
              </a:rPr>
              <a:t>AN X-RAY FLUORESCENCE SPECTROMETER IS USED TO DETERMINE THE TRACE ELEMENT COMPOSITION OF AN OBSIDIAN ARTIFACT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EACH OBSIDIAN SOURCE HAS A DISTINCT GEOCHEMICAL PROFILE OR FINGERPRINT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THE CHEMICAL FINGERPRINT OF THE ARTIFACT IS COMPARED TO AN EXTENSIVE LIBRARY OF SOURCE PROFILES, AND THE GEOLOGIC SOURCE CAN BE DETERMINED</a:t>
            </a:r>
          </a:p>
          <a:p>
            <a:pPr marL="0" indent="0">
              <a:buNone/>
            </a:pPr>
            <a:endParaRPr lang="en-US" sz="3200" b="1" dirty="0">
              <a:latin typeface="CG Omega" panose="020B05020505080203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BD3F03-341D-4F1A-9892-333779017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" y="5279095"/>
            <a:ext cx="6792226" cy="1407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21F26D-3012-4D21-A2CF-CFDDDA35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39" y="4685851"/>
            <a:ext cx="3309964" cy="19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14A2-E0AC-4B5D-A018-2BE74700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41" y="210538"/>
            <a:ext cx="11694160" cy="767644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RESULTS OF OBSIDIAN XRF SOURCE ANALYSIS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21ACC-0DBC-4E2A-8F9D-87C7F28CD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537" y="1203216"/>
            <a:ext cx="10238283" cy="101015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CG Omega" panose="020B0502050508020304" pitchFamily="34" charset="0"/>
              </a:rPr>
              <a:t>FOUR DIFFERENT OBSIDIAN SOURCES WERE IDENTIFIED AFTER THE XRF ANALYSIS OF THE 11 ARTIFACTS</a:t>
            </a:r>
          </a:p>
          <a:p>
            <a:pPr marL="0" indent="0">
              <a:buNone/>
            </a:pPr>
            <a:endParaRPr lang="en-US" dirty="0">
              <a:latin typeface="CG Omega" panose="020B05020505080203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9C305E-AF2B-4127-993F-DBE55DCA6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786173"/>
              </p:ext>
            </p:extLst>
          </p:nvPr>
        </p:nvGraphicFramePr>
        <p:xfrm>
          <a:off x="366712" y="2438400"/>
          <a:ext cx="11458575" cy="34556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77156">
                  <a:extLst>
                    <a:ext uri="{9D8B030D-6E8A-4147-A177-3AD203B41FA5}">
                      <a16:colId xmlns:a16="http://schemas.microsoft.com/office/drawing/2014/main" val="538514938"/>
                    </a:ext>
                  </a:extLst>
                </a:gridCol>
                <a:gridCol w="1901056">
                  <a:extLst>
                    <a:ext uri="{9D8B030D-6E8A-4147-A177-3AD203B41FA5}">
                      <a16:colId xmlns:a16="http://schemas.microsoft.com/office/drawing/2014/main" val="2199722490"/>
                    </a:ext>
                  </a:extLst>
                </a:gridCol>
                <a:gridCol w="2397879">
                  <a:extLst>
                    <a:ext uri="{9D8B030D-6E8A-4147-A177-3AD203B41FA5}">
                      <a16:colId xmlns:a16="http://schemas.microsoft.com/office/drawing/2014/main" val="3428886893"/>
                    </a:ext>
                  </a:extLst>
                </a:gridCol>
                <a:gridCol w="2007638">
                  <a:extLst>
                    <a:ext uri="{9D8B030D-6E8A-4147-A177-3AD203B41FA5}">
                      <a16:colId xmlns:a16="http://schemas.microsoft.com/office/drawing/2014/main" val="1191182451"/>
                    </a:ext>
                  </a:extLst>
                </a:gridCol>
                <a:gridCol w="2512960">
                  <a:extLst>
                    <a:ext uri="{9D8B030D-6E8A-4147-A177-3AD203B41FA5}">
                      <a16:colId xmlns:a16="http://schemas.microsoft.com/office/drawing/2014/main" val="1718618520"/>
                    </a:ext>
                  </a:extLst>
                </a:gridCol>
                <a:gridCol w="1261886">
                  <a:extLst>
                    <a:ext uri="{9D8B030D-6E8A-4147-A177-3AD203B41FA5}">
                      <a16:colId xmlns:a16="http://schemas.microsoft.com/office/drawing/2014/main" val="2501756710"/>
                    </a:ext>
                  </a:extLst>
                </a:gridCol>
              </a:tblGrid>
              <a:tr h="592447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G Omega" panose="020B0502050508020304" pitchFamily="34" charset="0"/>
                        </a:rPr>
                        <a:t>OBSIDIAN SOURCES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595575"/>
                  </a:ext>
                </a:extLst>
              </a:tr>
              <a:tr h="867299">
                <a:tc>
                  <a:txBody>
                    <a:bodyPr/>
                    <a:lstStyle/>
                    <a:p>
                      <a:endParaRPr lang="en-US" sz="2400" b="1" dirty="0">
                        <a:latin typeface="CG Omega" panose="020B0502050508020304" pitchFamily="34" charset="0"/>
                      </a:endParaRPr>
                    </a:p>
                    <a:p>
                      <a:r>
                        <a:rPr lang="en-US" sz="2400" b="1" dirty="0">
                          <a:latin typeface="CG Omega" panose="020B0502050508020304" pitchFamily="34" charset="0"/>
                        </a:rPr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GLASS BUTTES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NEWBERRY VOLCANO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OBSIDIAN CLIFFS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SILVER LAKE/</a:t>
                      </a:r>
                    </a:p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SYCAN MARSH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G Omega" panose="020B05020505080203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405919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G Omega" panose="020B0502050508020304" pitchFamily="34" charset="0"/>
                        </a:rPr>
                        <a:t>CAVE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—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G Omega" panose="020B05020505080203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G Omega" panose="020B05020505080203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—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120351"/>
                  </a:ext>
                </a:extLst>
              </a:tr>
              <a:tr h="550461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G Omega" panose="020B0502050508020304" pitchFamily="34" charset="0"/>
                        </a:rPr>
                        <a:t>C</a:t>
                      </a:r>
                      <a:r>
                        <a:rPr lang="en-US" sz="2400" b="1" dirty="0">
                          <a:latin typeface="CG Omega" panose="020B0502050508020304" pitchFamily="34" charset="0"/>
                        </a:rPr>
                        <a:t>AVE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G Omega" panose="020B05020505080203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—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G Omega" panose="020B05020505080203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—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994835"/>
                  </a:ext>
                </a:extLst>
              </a:tr>
              <a:tr h="47400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G Omega" panose="020B0502050508020304" pitchFamily="34" charset="0"/>
                        </a:rPr>
                        <a:t>CAVE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—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G Omega" panose="020B05020505080203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G Omega" panose="020B05020505080203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G Omega" panose="020B05020505080203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893421"/>
                  </a:ext>
                </a:extLst>
              </a:tr>
              <a:tr h="483564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G Omega" panose="020B05020505080203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561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28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26EFE-8FF2-43B8-9265-6E7DF13A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5" y="365125"/>
            <a:ext cx="10515600" cy="7588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G Omega" panose="020B0502050508020304" pitchFamily="34" charset="0"/>
              </a:rPr>
              <a:t>XRF RESULTS: SCATTERPLOT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DECC7C-92AD-4CA1-9C21-12097B89D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65" y="1143000"/>
            <a:ext cx="7203469" cy="5553075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F6F4618-2176-40B9-9D54-6E86422FD53D}"/>
              </a:ext>
            </a:extLst>
          </p:cNvPr>
          <p:cNvSpPr/>
          <p:nvPr/>
        </p:nvSpPr>
        <p:spPr>
          <a:xfrm>
            <a:off x="1641053" y="3565638"/>
            <a:ext cx="609600" cy="307777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7A6999-0BF6-47B8-AD4E-DD75439A62CE}"/>
              </a:ext>
            </a:extLst>
          </p:cNvPr>
          <p:cNvSpPr/>
          <p:nvPr/>
        </p:nvSpPr>
        <p:spPr>
          <a:xfrm>
            <a:off x="0" y="3565638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CG Omega" panose="020B0502050508020304" pitchFamily="34" charset="0"/>
              </a:rPr>
              <a:t>TRACE ELEMENT 1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6188B2D-2AC8-4CA1-801B-75E6FDC74469}"/>
              </a:ext>
            </a:extLst>
          </p:cNvPr>
          <p:cNvSpPr/>
          <p:nvPr/>
        </p:nvSpPr>
        <p:spPr>
          <a:xfrm rot="900000">
            <a:off x="1850421" y="5836061"/>
            <a:ext cx="3444511" cy="305482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8AB3AE-F681-4CA6-861E-96679B6AE672}"/>
              </a:ext>
            </a:extLst>
          </p:cNvPr>
          <p:cNvSpPr txBox="1"/>
          <p:nvPr/>
        </p:nvSpPr>
        <p:spPr>
          <a:xfrm>
            <a:off x="233000" y="5356527"/>
            <a:ext cx="1675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G Omega" panose="020B0502050508020304" pitchFamily="34" charset="0"/>
              </a:rPr>
              <a:t>TRACE ELEMENT 2</a:t>
            </a:r>
          </a:p>
        </p:txBody>
      </p:sp>
    </p:spTree>
    <p:extLst>
      <p:ext uri="{BB962C8B-B14F-4D97-AF65-F5344CB8AC3E}">
        <p14:creationId xmlns:p14="http://schemas.microsoft.com/office/powerpoint/2010/main" val="8982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6AAB-CAEB-4A7F-BEBA-5228324F5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2" y="0"/>
            <a:ext cx="5425438" cy="164422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OBSIDIAN SOURCE 1:</a:t>
            </a:r>
            <a:b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OBSIDIAN CLIFFS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A5514-F4FB-4124-B47A-2C881033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232" y="5978880"/>
            <a:ext cx="7839075" cy="549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G Omega" panose="020B0502050508020304" pitchFamily="34" charset="0"/>
              </a:rPr>
              <a:t>THE SOURCE CLOSEST TO THE CAVES</a:t>
            </a:r>
            <a:endParaRPr lang="en-US" sz="3200" b="1" dirty="0">
              <a:latin typeface="CG Omega" panose="020B0502050508020304" pitchFamily="34" charset="0"/>
            </a:endParaRPr>
          </a:p>
          <a:p>
            <a:endParaRPr lang="en-US" sz="3200" b="1" dirty="0">
              <a:latin typeface="CG Omega" panose="020B05020505080203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8B2D4-5E50-45AC-82CC-5F309E559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69" y="1467733"/>
            <a:ext cx="5496277" cy="4122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B12A8-B8F3-4425-BF25-FBEB91AE8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0"/>
            <a:ext cx="6502402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E3A342-EFCB-4447-AC32-8F782FBAE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49" y="277575"/>
            <a:ext cx="7787177" cy="6300215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B4DB4FB-1566-4F2B-A2A7-7B704A5E6B94}"/>
              </a:ext>
            </a:extLst>
          </p:cNvPr>
          <p:cNvSpPr txBox="1">
            <a:spLocks/>
          </p:cNvSpPr>
          <p:nvPr/>
        </p:nvSpPr>
        <p:spPr>
          <a:xfrm>
            <a:off x="979170" y="245745"/>
            <a:ext cx="738664" cy="63665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OBSIDIAN PLATEAU</a:t>
            </a:r>
          </a:p>
        </p:txBody>
      </p:sp>
    </p:spTree>
    <p:extLst>
      <p:ext uri="{BB962C8B-B14F-4D97-AF65-F5344CB8AC3E}">
        <p14:creationId xmlns:p14="http://schemas.microsoft.com/office/powerpoint/2010/main" val="40117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804D7-6524-4982-BDFF-109BDEAC1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779270" y="191452"/>
            <a:ext cx="8633460" cy="647509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735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00223-7B83-477A-8670-E69377CEA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06917"/>
            <a:ext cx="5880735" cy="44105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B8BE62-92FE-48E3-84A5-D18828E861D8}"/>
              </a:ext>
            </a:extLst>
          </p:cNvPr>
          <p:cNvSpPr txBox="1"/>
          <p:nvPr/>
        </p:nvSpPr>
        <p:spPr>
          <a:xfrm>
            <a:off x="1611630" y="928511"/>
            <a:ext cx="9109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G Omega" panose="020B0502050508020304" pitchFamily="34" charset="0"/>
              </a:rPr>
              <a:t>THE SECOND-CLOSEST OF THE OBSIDIAN 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466562-9936-4EAE-A811-2EED3718B2A2}"/>
              </a:ext>
            </a:extLst>
          </p:cNvPr>
          <p:cNvSpPr/>
          <p:nvPr/>
        </p:nvSpPr>
        <p:spPr>
          <a:xfrm>
            <a:off x="392430" y="0"/>
            <a:ext cx="11407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OBSIDIAN SOURCE 2: NEWBERRY VOLCANO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262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C30568-203B-4892-8405-DD2322041FB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55" y="157994"/>
            <a:ext cx="8721090" cy="6542012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09615051-332F-4626-BF56-61AB72550199}"/>
              </a:ext>
            </a:extLst>
          </p:cNvPr>
          <p:cNvSpPr/>
          <p:nvPr/>
        </p:nvSpPr>
        <p:spPr>
          <a:xfrm rot="-6300000">
            <a:off x="8848344" y="3727704"/>
            <a:ext cx="640080" cy="48463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46B865-ACEE-4F44-88BD-F6104937DEF5}"/>
              </a:ext>
            </a:extLst>
          </p:cNvPr>
          <p:cNvSpPr txBox="1"/>
          <p:nvPr/>
        </p:nvSpPr>
        <p:spPr>
          <a:xfrm>
            <a:off x="2994660" y="4892040"/>
            <a:ext cx="149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G Omega" panose="020B0502050508020304" pitchFamily="34" charset="0"/>
              </a:rPr>
              <a:t>East Lake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6D930-2345-4E9E-9F7C-AA3F39C415AA}"/>
              </a:ext>
            </a:extLst>
          </p:cNvPr>
          <p:cNvSpPr/>
          <p:nvPr/>
        </p:nvSpPr>
        <p:spPr>
          <a:xfrm>
            <a:off x="8577504" y="2169914"/>
            <a:ext cx="1879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G Omega" panose="020B0502050508020304" pitchFamily="34" charset="0"/>
              </a:rPr>
              <a:t>Paulina Lake</a:t>
            </a:r>
          </a:p>
        </p:txBody>
      </p:sp>
    </p:spTree>
    <p:extLst>
      <p:ext uri="{BB962C8B-B14F-4D97-AF65-F5344CB8AC3E}">
        <p14:creationId xmlns:p14="http://schemas.microsoft.com/office/powerpoint/2010/main" val="2619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7FA689-0E1F-495D-AF8A-DD0E29B9A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49" y="154346"/>
            <a:ext cx="8172451" cy="6491651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C306E58-7CFE-4949-898E-19190B422344}"/>
              </a:ext>
            </a:extLst>
          </p:cNvPr>
          <p:cNvSpPr txBox="1">
            <a:spLocks/>
          </p:cNvSpPr>
          <p:nvPr/>
        </p:nvSpPr>
        <p:spPr>
          <a:xfrm>
            <a:off x="762476" y="207838"/>
            <a:ext cx="1292662" cy="63665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NEWBERRY CALDERA OBSIDIAN SOURCES</a:t>
            </a:r>
          </a:p>
        </p:txBody>
      </p:sp>
    </p:spTree>
    <p:extLst>
      <p:ext uri="{BB962C8B-B14F-4D97-AF65-F5344CB8AC3E}">
        <p14:creationId xmlns:p14="http://schemas.microsoft.com/office/powerpoint/2010/main" val="283668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283B1-F9ED-44DE-906C-36E84D55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5853290"/>
            <a:ext cx="4783667" cy="100471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52B8E-BF03-4356-9A8E-1DBDE8A8E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5556" y="180621"/>
            <a:ext cx="4960952" cy="234352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3200" b="1" dirty="0">
                <a:latin typeface="CG Omega" panose="020B0502050508020304" pitchFamily="34" charset="0"/>
              </a:rPr>
              <a:t>PENNI BORGHI</a:t>
            </a:r>
          </a:p>
          <a:p>
            <a:pPr marL="0" indent="0" algn="r">
              <a:buNone/>
            </a:pPr>
            <a:endParaRPr lang="en-US" sz="3200" b="1" dirty="0">
              <a:latin typeface="CG Omega" panose="020B0502050508020304" pitchFamily="34" charset="0"/>
            </a:endParaRPr>
          </a:p>
          <a:p>
            <a:pPr marL="0" indent="0" algn="r">
              <a:buNone/>
            </a:pPr>
            <a:r>
              <a:rPr lang="en-US" sz="3200" b="1" dirty="0">
                <a:latin typeface="CG Omega" panose="020B0502050508020304" pitchFamily="34" charset="0"/>
              </a:rPr>
              <a:t>CRAIG SKINNER 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76E0DE7-976C-471D-999D-A357C98CCEF9}"/>
              </a:ext>
            </a:extLst>
          </p:cNvPr>
          <p:cNvSpPr/>
          <p:nvPr/>
        </p:nvSpPr>
        <p:spPr>
          <a:xfrm>
            <a:off x="9613996" y="1838325"/>
            <a:ext cx="556235" cy="4363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8E03FF4D-A025-4DCE-BF38-9399EA79BE9D}"/>
              </a:ext>
            </a:extLst>
          </p:cNvPr>
          <p:cNvSpPr/>
          <p:nvPr/>
        </p:nvSpPr>
        <p:spPr>
          <a:xfrm rot="-1680000">
            <a:off x="7371515" y="618771"/>
            <a:ext cx="1519057" cy="5373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D6705-ED55-4B8B-8C34-294E99636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90" y="2449514"/>
            <a:ext cx="4020918" cy="4267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AB4ABC-3A13-4317-B868-0C532C6C8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4" y="896517"/>
            <a:ext cx="6863716" cy="482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2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CE94-CBAF-4ECE-8FFA-3F5AF446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528"/>
            <a:ext cx="10515600" cy="136683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OBSIDIAN SOURCE 3:</a:t>
            </a:r>
            <a:b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SILVER LAKE/SYCAN MARSH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A346B-DB1B-4B44-B461-EC5CD350B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330"/>
            <a:ext cx="10515600" cy="4679633"/>
          </a:xfrm>
        </p:spPr>
        <p:txBody>
          <a:bodyPr/>
          <a:lstStyle/>
          <a:p>
            <a:r>
              <a:rPr lang="en-US" b="1" dirty="0">
                <a:latin typeface="CG Omega" panose="020B0502050508020304" pitchFamily="34" charset="0"/>
              </a:rPr>
              <a:t>ONE OF THE MOST WIDELY-USED SOURCES IN E. OREGON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THE SECOND-MOST DISTANT SOURCE FROM THE CAVES</a:t>
            </a:r>
          </a:p>
          <a:p>
            <a:endParaRPr lang="en-US" sz="3200" b="1" dirty="0">
              <a:latin typeface="CG Omega" panose="020B05020505080203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9BDCAD-6854-449F-8F20-43697CCFEE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30" y="3121987"/>
            <a:ext cx="4777740" cy="35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D5A4A-4BC4-462D-B765-DF2B0DEE1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01" y="119200"/>
            <a:ext cx="8226919" cy="665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0A34-CA21-438E-9B69-627F53F0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151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OBSIDIAN SOURCE 4: GLASS BUTTES VARIETY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84A5-A565-4FB6-A9AC-611D2D8B4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8267"/>
            <a:ext cx="10515600" cy="3406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G Omega" panose="020B0502050508020304" pitchFamily="34" charset="0"/>
              </a:rPr>
              <a:t>WE’VE FOUND NINE GEOCHEMICALLY-DISTINCTIVE TYPES OF OBSIDIAN IN THE GLASS BUTTES SOURCE COMPLEX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GLASS BUTTES 1 IS THE MOST COMMONLY IDENTIFIED OF THE NINE SOURCE VARIETIES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THIS IS THE MOST DISTANT SOURCE OF THE FOUR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C848FA-FA47-4941-A929-C597606CF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" y="4354830"/>
            <a:ext cx="11253833" cy="2285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44B83-4667-403C-B933-F54969236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6" y="4436272"/>
            <a:ext cx="3520782" cy="883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763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1C14F-9B49-4A95-9026-333134E79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85" y="157583"/>
            <a:ext cx="8064229" cy="65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9E7F0-E1CB-4296-B32C-B62DFD25C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05634"/>
            <a:ext cx="8188589" cy="66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3EAB-DCBF-4D24-BFAD-706DDAE8E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60960"/>
            <a:ext cx="10991850" cy="8105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2. OBSIDIAN HYDRATION ANALYSIS: 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7595F-02DB-48A6-95E7-7866B1086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37" y="892946"/>
            <a:ext cx="9896475" cy="3108960"/>
          </a:xfrm>
        </p:spPr>
        <p:txBody>
          <a:bodyPr/>
          <a:lstStyle/>
          <a:p>
            <a:r>
              <a:rPr lang="en-US" b="1" dirty="0">
                <a:latin typeface="CG Omega" panose="020B0502050508020304" pitchFamily="34" charset="0"/>
              </a:rPr>
              <a:t>WATER IS ABSORBED INTO THE SURFACE OF A FRESHLY-FLAKED OBSIDIAN ARTIFACT</a:t>
            </a:r>
          </a:p>
          <a:p>
            <a:r>
              <a:rPr lang="en-US" b="1" dirty="0">
                <a:latin typeface="CG Omega" panose="020B0502050508020304" pitchFamily="34" charset="0"/>
              </a:rPr>
              <a:t>A THIN SLICE OF THE ARTIFACT IS REMOVED AND MOUNTED ON A MICROSCOPE SLIDE</a:t>
            </a:r>
          </a:p>
          <a:p>
            <a:r>
              <a:rPr lang="en-US" b="1" dirty="0">
                <a:latin typeface="CG Omega" panose="020B0502050508020304" pitchFamily="34" charset="0"/>
              </a:rPr>
              <a:t>THE NARROW HYDRATION RIM IS MEASURED AND PROVIDES AN APPROXIMATE BUT DIRECT DATE OF THE TIME OF MANUFACTURE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3E1C2-0E60-4AD6-A27E-F982FC196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28" y="4023361"/>
            <a:ext cx="5359230" cy="269747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3ACDFE2-F633-43FD-87C6-AC5762BF972D}"/>
              </a:ext>
            </a:extLst>
          </p:cNvPr>
          <p:cNvSpPr/>
          <p:nvPr/>
        </p:nvSpPr>
        <p:spPr>
          <a:xfrm rot="-6060000">
            <a:off x="5964411" y="5129784"/>
            <a:ext cx="697514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CB12CB-E9BC-4073-B5E5-BE9B9D37B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4" y="171450"/>
            <a:ext cx="4512996" cy="401155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9B4BEA0-06F7-4A48-A8A2-3547705A4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41" y="974418"/>
            <a:ext cx="7510472" cy="56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4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8160-58E1-44A1-854B-79325262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851"/>
            <a:ext cx="12192000" cy="868679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RESULTS OF OBSIDIAN HYDRATION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AD95D-6BDA-4A4D-BB69-224EE1BBD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1535290"/>
            <a:ext cx="11923888" cy="369393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D071EE-3AE0-4337-86B9-D1A34A49D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505987"/>
              </p:ext>
            </p:extLst>
          </p:nvPr>
        </p:nvGraphicFramePr>
        <p:xfrm>
          <a:off x="276225" y="1535289"/>
          <a:ext cx="11523839" cy="3428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1253">
                  <a:extLst>
                    <a:ext uri="{9D8B030D-6E8A-4147-A177-3AD203B41FA5}">
                      <a16:colId xmlns:a16="http://schemas.microsoft.com/office/drawing/2014/main" val="3433921212"/>
                    </a:ext>
                  </a:extLst>
                </a:gridCol>
                <a:gridCol w="1663754">
                  <a:extLst>
                    <a:ext uri="{9D8B030D-6E8A-4147-A177-3AD203B41FA5}">
                      <a16:colId xmlns:a16="http://schemas.microsoft.com/office/drawing/2014/main" val="298150864"/>
                    </a:ext>
                  </a:extLst>
                </a:gridCol>
                <a:gridCol w="2466822">
                  <a:extLst>
                    <a:ext uri="{9D8B030D-6E8A-4147-A177-3AD203B41FA5}">
                      <a16:colId xmlns:a16="http://schemas.microsoft.com/office/drawing/2014/main" val="1123583613"/>
                    </a:ext>
                  </a:extLst>
                </a:gridCol>
                <a:gridCol w="1953651">
                  <a:extLst>
                    <a:ext uri="{9D8B030D-6E8A-4147-A177-3AD203B41FA5}">
                      <a16:colId xmlns:a16="http://schemas.microsoft.com/office/drawing/2014/main" val="827510670"/>
                    </a:ext>
                  </a:extLst>
                </a:gridCol>
                <a:gridCol w="2350747">
                  <a:extLst>
                    <a:ext uri="{9D8B030D-6E8A-4147-A177-3AD203B41FA5}">
                      <a16:colId xmlns:a16="http://schemas.microsoft.com/office/drawing/2014/main" val="3204474697"/>
                    </a:ext>
                  </a:extLst>
                </a:gridCol>
                <a:gridCol w="1727612">
                  <a:extLst>
                    <a:ext uri="{9D8B030D-6E8A-4147-A177-3AD203B41FA5}">
                      <a16:colId xmlns:a16="http://schemas.microsoft.com/office/drawing/2014/main" val="1765943916"/>
                    </a:ext>
                  </a:extLst>
                </a:gridCol>
              </a:tblGrid>
              <a:tr h="562652">
                <a:tc>
                  <a:txBody>
                    <a:bodyPr/>
                    <a:lstStyle/>
                    <a:p>
                      <a:endParaRPr lang="en-US" sz="2400" dirty="0">
                        <a:latin typeface="CG Omega" panose="020B05020505080203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G Omega" panose="020B0502050508020304" pitchFamily="34" charset="0"/>
                        </a:rPr>
                        <a:t>HYDRATION RIM MEASUREMENT IN MICRONS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G Omega" panose="020B05020505080203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976615"/>
                  </a:ext>
                </a:extLst>
              </a:tr>
              <a:tr h="894673">
                <a:tc>
                  <a:txBody>
                    <a:bodyPr/>
                    <a:lstStyle/>
                    <a:p>
                      <a:endParaRPr lang="en-US" sz="2400" b="1" dirty="0">
                        <a:latin typeface="CG Omega" panose="020B0502050508020304" pitchFamily="34" charset="0"/>
                      </a:endParaRPr>
                    </a:p>
                    <a:p>
                      <a:r>
                        <a:rPr lang="en-US" sz="2400" b="1" dirty="0">
                          <a:latin typeface="CG Omega" panose="020B0502050508020304" pitchFamily="34" charset="0"/>
                        </a:rPr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GLASS </a:t>
                      </a:r>
                    </a:p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BUTTES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NEWBERRY VOLCANO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OBSIDIAN CLIFFS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SILVER LAKE/</a:t>
                      </a:r>
                    </a:p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SYCAN MARSH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G Omega" panose="020B0502050508020304" pitchFamily="34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350769"/>
                  </a:ext>
                </a:extLst>
              </a:tr>
              <a:tr h="509353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G Omega" panose="020B0502050508020304" pitchFamily="34" charset="0"/>
                        </a:rPr>
                        <a:t>CAVE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—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G Omega" panose="020B0502050508020304" pitchFamily="34" charset="0"/>
                        </a:rPr>
                        <a:t>2.4, 2.4, 2.5, 2.6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G Omega" panose="020B0502050508020304" pitchFamily="34" charset="0"/>
                        </a:rPr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—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80768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G Omega" panose="020B0502050508020304" pitchFamily="34" charset="0"/>
                        </a:rPr>
                        <a:t>CAVE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G Omega" panose="020B0502050508020304" pitchFamily="34" charset="0"/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—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2.3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—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61257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G Omega" panose="020B0502050508020304" pitchFamily="34" charset="0"/>
                        </a:rPr>
                        <a:t>CAVE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—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2.1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baseline="0" dirty="0">
                          <a:latin typeface="CG Omega" panose="020B0502050508020304" pitchFamily="34" charset="0"/>
                        </a:rPr>
                        <a:t>2.2, 2.2, 2.3</a:t>
                      </a:r>
                      <a:endParaRPr lang="en-US" sz="2400" b="0" dirty="0">
                        <a:latin typeface="CG Omega" panose="020B05020505080203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CG Omega" panose="020B0502050508020304" pitchFamily="34" charset="0"/>
                          <a:ea typeface="+mn-ea"/>
                          <a:cs typeface="+mn-cs"/>
                        </a:rPr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629772"/>
                  </a:ext>
                </a:extLst>
              </a:tr>
              <a:tr h="48983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G Omega" panose="020B05020505080203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0966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C6B7D0-0D1C-4302-8946-9FF06AC2799A}"/>
              </a:ext>
            </a:extLst>
          </p:cNvPr>
          <p:cNvSpPr txBox="1"/>
          <p:nvPr/>
        </p:nvSpPr>
        <p:spPr>
          <a:xfrm>
            <a:off x="0" y="5400675"/>
            <a:ext cx="1211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G Omega" panose="020B0502050508020304" pitchFamily="34" charset="0"/>
              </a:rPr>
              <a:t>THE  HYDRATION RIMS SUGGEST THAT THE ARTIFACTS WERE MADE – WITH ONE EXCEPTION – AT ABOUT THE SAME TIME. CALENDAR DATES ARE IMPOSSIBLE TO DETERMINE WITH ANY PRECISION AT THIS POINT.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AAEE6613-5533-467D-A2A8-FEFD410BEC8D}"/>
              </a:ext>
            </a:extLst>
          </p:cNvPr>
          <p:cNvSpPr/>
          <p:nvPr/>
        </p:nvSpPr>
        <p:spPr>
          <a:xfrm rot="-1680000">
            <a:off x="9163050" y="3895725"/>
            <a:ext cx="523875" cy="257175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6DB6-AE98-4AA8-A91C-983B42DAB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50" y="0"/>
            <a:ext cx="7551420" cy="891821"/>
          </a:xfrm>
        </p:spPr>
        <p:txBody>
          <a:bodyPr>
            <a:norm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CG Omega" panose="020B0502050508020304" pitchFamily="34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FCE8C12-C76E-4409-9A9D-DED35B556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182880"/>
            <a:ext cx="7902192" cy="653796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3240A4-DCAE-477E-BE2B-FDA4C3F2A79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1036" y="182880"/>
            <a:ext cx="738664" cy="65379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3. RADIOCARBON DATING</a:t>
            </a:r>
          </a:p>
        </p:txBody>
      </p:sp>
    </p:spTree>
    <p:extLst>
      <p:ext uri="{BB962C8B-B14F-4D97-AF65-F5344CB8AC3E}">
        <p14:creationId xmlns:p14="http://schemas.microsoft.com/office/powerpoint/2010/main" val="17864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12C61-7C57-4356-B3C2-AF62DDF5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80" y="69209"/>
            <a:ext cx="10859911" cy="84666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RADIOCARBON DATING OF CHARCOAL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666B-9A08-4581-A357-7D610BE00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761" y="1257300"/>
            <a:ext cx="10315436" cy="3409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G Omega" panose="020B0502050508020304" pitchFamily="34" charset="0"/>
              </a:rPr>
              <a:t>CHARCOAL WAS FOUND IN POSSIBLE ASSOCIATION WITH ARTIFACTS IN ALL THREE CAVES - C14 DATES WOULD PROVIDE CLUES TO WHEN THE ARTIFACTS WERE LEFT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endParaRPr lang="en-US" b="1" dirty="0">
              <a:latin typeface="CG Omega" panose="020B0502050508020304" pitchFamily="34" charset="0"/>
            </a:endParaRPr>
          </a:p>
          <a:p>
            <a:pPr marL="0" indent="0">
              <a:buNone/>
            </a:pPr>
            <a:endParaRPr lang="en-US" sz="3200" b="1" dirty="0">
              <a:latin typeface="CG Omega" panose="020B05020505080203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782F5-EAB6-46B4-819B-98B9233DF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14" y="2629474"/>
            <a:ext cx="5728734" cy="4075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7EE367-4552-4599-B531-18AF4DB05FD8}"/>
              </a:ext>
            </a:extLst>
          </p:cNvPr>
          <p:cNvSpPr txBox="1"/>
          <p:nvPr/>
        </p:nvSpPr>
        <p:spPr>
          <a:xfrm>
            <a:off x="7182507" y="3919891"/>
            <a:ext cx="4194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G Omega" panose="020B0502050508020304" pitchFamily="34" charset="0"/>
              </a:rPr>
              <a:t>OBSIDIAN POINT AND CHARCOAL IN CAVE A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07D56400-0AF3-4DA5-ADA3-B954835179A9}"/>
              </a:ext>
            </a:extLst>
          </p:cNvPr>
          <p:cNvSpPr/>
          <p:nvPr/>
        </p:nvSpPr>
        <p:spPr>
          <a:xfrm rot="720000">
            <a:off x="4064522" y="3639071"/>
            <a:ext cx="3114889" cy="820477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4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283B1-F9ED-44DE-906C-36E84D55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056" y="0"/>
            <a:ext cx="4786487" cy="801511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52B8E-BF03-4356-9A8E-1DBDE8A8E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6" y="801511"/>
            <a:ext cx="11401424" cy="5847644"/>
          </a:xfrm>
        </p:spPr>
        <p:txBody>
          <a:bodyPr>
            <a:noAutofit/>
          </a:bodyPr>
          <a:lstStyle/>
          <a:p>
            <a:r>
              <a:rPr lang="en-US" b="1" dirty="0">
                <a:latin typeface="CG Omega" panose="020B0502050508020304" pitchFamily="34" charset="0"/>
              </a:rPr>
              <a:t>A SUMMARY OF OUR STILL-ONGOING ARCHAEOLOGICAL RESEARCH AT THREE CENTRAL OREGON LAVA TUBE CAVES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WHY ARE THE ARTIFACTS UNUSUAL: ELEVEN OBSIDIAN TOOLS  FOUND IN THE TOTAL DARKNESS ZONE OF THE THREE CAVES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G Omega" panose="020B0502050508020304" pitchFamily="34" charset="0"/>
              </a:rPr>
              <a:t>METHOD 1. XRF SOURCE ANALYSIS OF THE TOOLS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G Omega" panose="020B0502050508020304" pitchFamily="34" charset="0"/>
              </a:rPr>
              <a:t>METHOD 2. OBSIDIAN HYDRATION ANALYSIS OF THE TOOLS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G Omega" panose="020B0502050508020304" pitchFamily="34" charset="0"/>
              </a:rPr>
              <a:t>METHOD 3. RADIOCARBON DATING OF ASSOCIATED CHARCOAL … NOT TO MENTION BEARS AND A LITTLE BLOOD</a:t>
            </a:r>
          </a:p>
        </p:txBody>
      </p:sp>
    </p:spTree>
    <p:extLst>
      <p:ext uri="{BB962C8B-B14F-4D97-AF65-F5344CB8AC3E}">
        <p14:creationId xmlns:p14="http://schemas.microsoft.com/office/powerpoint/2010/main" val="2975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3A33D-F7B0-42B3-9373-324A4AAE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780" y="1"/>
            <a:ext cx="8999220" cy="84469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CHARCOAL COLLECTION IN CAVE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701F6-EC8B-44F0-A21F-6613697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" y="4766309"/>
            <a:ext cx="4375006" cy="2091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G Omega" panose="020B0502050508020304" pitchFamily="34" charset="0"/>
              </a:rPr>
              <a:t>SAMPLING A DISCRETE CONCENTRATION OF CHARCOAL – PERHAPS FROM A TORCH - FOR C14 DATING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677AF-C34D-4C13-B20E-DA04D79F2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7" y="844695"/>
            <a:ext cx="4527759" cy="3545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26D99D-B70D-4756-89EB-1EB9EF0B4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22" y="1092291"/>
            <a:ext cx="7985761" cy="564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D9CF8-1D66-4358-9BAD-CCBBC1C1F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RESULTS OF RADIOCARBON DATING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22DC15-C221-4979-9FBD-9E81C3B2B2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758102"/>
              </p:ext>
            </p:extLst>
          </p:nvPr>
        </p:nvGraphicFramePr>
        <p:xfrm>
          <a:off x="614362" y="1739338"/>
          <a:ext cx="10963275" cy="37320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4932">
                  <a:extLst>
                    <a:ext uri="{9D8B030D-6E8A-4147-A177-3AD203B41FA5}">
                      <a16:colId xmlns:a16="http://schemas.microsoft.com/office/drawing/2014/main" val="1800353285"/>
                    </a:ext>
                  </a:extLst>
                </a:gridCol>
                <a:gridCol w="2508221">
                  <a:extLst>
                    <a:ext uri="{9D8B030D-6E8A-4147-A177-3AD203B41FA5}">
                      <a16:colId xmlns:a16="http://schemas.microsoft.com/office/drawing/2014/main" val="3505993134"/>
                    </a:ext>
                  </a:extLst>
                </a:gridCol>
                <a:gridCol w="2602567">
                  <a:extLst>
                    <a:ext uri="{9D8B030D-6E8A-4147-A177-3AD203B41FA5}">
                      <a16:colId xmlns:a16="http://schemas.microsoft.com/office/drawing/2014/main" val="3387200178"/>
                    </a:ext>
                  </a:extLst>
                </a:gridCol>
                <a:gridCol w="4487555">
                  <a:extLst>
                    <a:ext uri="{9D8B030D-6E8A-4147-A177-3AD203B41FA5}">
                      <a16:colId xmlns:a16="http://schemas.microsoft.com/office/drawing/2014/main" val="3193969560"/>
                    </a:ext>
                  </a:extLst>
                </a:gridCol>
              </a:tblGrid>
              <a:tr h="528676">
                <a:tc>
                  <a:txBody>
                    <a:bodyPr/>
                    <a:lstStyle/>
                    <a:p>
                      <a:endParaRPr lang="en-US" sz="3200" dirty="0">
                        <a:latin typeface="CG Omega" panose="020B05020505080203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G Omega" panose="020B0502050508020304" pitchFamily="34" charset="0"/>
                        </a:rPr>
                        <a:t>RADIOCARBON DATES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353578"/>
                  </a:ext>
                </a:extLst>
              </a:tr>
              <a:tr h="904896">
                <a:tc>
                  <a:txBody>
                    <a:bodyPr/>
                    <a:lstStyle/>
                    <a:p>
                      <a:endParaRPr lang="en-US" sz="2400" b="1" dirty="0">
                        <a:latin typeface="CG Omega" panose="020B0502050508020304" pitchFamily="34" charset="0"/>
                      </a:endParaRPr>
                    </a:p>
                    <a:p>
                      <a:r>
                        <a:rPr lang="en-US" sz="2400" b="1" dirty="0">
                          <a:latin typeface="CG Omega" panose="020B0502050508020304" pitchFamily="34" charset="0"/>
                        </a:rPr>
                        <a:t>SITE</a:t>
                      </a: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SAMPLE NO.</a:t>
                      </a:r>
                    </a:p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BETA-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C14 YRS.</a:t>
                      </a:r>
                    </a:p>
                    <a:p>
                      <a:pPr algn="ctr"/>
                      <a:r>
                        <a:rPr lang="en-US" sz="2400" b="1" dirty="0">
                          <a:latin typeface="CG Omega" panose="020B0502050508020304" pitchFamily="34" charset="0"/>
                        </a:rPr>
                        <a:t>B.P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CG Omega" panose="020B0502050508020304" pitchFamily="34" charset="0"/>
                      </a:endParaRPr>
                    </a:p>
                    <a:p>
                      <a:r>
                        <a:rPr lang="en-US" sz="2400" b="1" dirty="0">
                          <a:latin typeface="CG Omega" panose="020B0502050508020304" pitchFamily="34" charset="0"/>
                        </a:rPr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684690"/>
                  </a:ext>
                </a:extLst>
              </a:tr>
              <a:tr h="49929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G Omega" panose="020B0502050508020304" pitchFamily="34" charset="0"/>
                        </a:rPr>
                        <a:t>CAVE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G Omega" panose="020B0502050508020304" pitchFamily="34" charset="0"/>
                        </a:rPr>
                        <a:t>284756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G Omega" panose="020B0502050508020304" pitchFamily="34" charset="0"/>
                        </a:rPr>
                        <a:t>5090 +/- 40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G Omega" panose="020B0502050508020304" pitchFamily="34" charset="0"/>
                        </a:rPr>
                        <a:t>Charcoal - total darkness zone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52450"/>
                  </a:ext>
                </a:extLst>
              </a:tr>
              <a:tr h="49929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G Omega" panose="020B0502050508020304" pitchFamily="34" charset="0"/>
                        </a:rPr>
                        <a:t>CAVE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G Omega" panose="020B0502050508020304" pitchFamily="34" charset="0"/>
                        </a:rPr>
                        <a:t>518791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G Omega" panose="020B0502050508020304" pitchFamily="34" charset="0"/>
                        </a:rPr>
                        <a:t>4090 +/- 30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G Omega" panose="020B0502050508020304" pitchFamily="34" charset="0"/>
                        </a:rPr>
                        <a:t>Charcoal - total darkness zone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899707"/>
                  </a:ext>
                </a:extLst>
              </a:tr>
              <a:tr h="124946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G Omega" panose="020B0502050508020304" pitchFamily="34" charset="0"/>
                        </a:rPr>
                        <a:t>CAVE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G Omega" panose="020B0502050508020304" pitchFamily="34" charset="0"/>
                        </a:rPr>
                        <a:t>377161</a:t>
                      </a:r>
                    </a:p>
                    <a:p>
                      <a:pPr algn="ctr"/>
                      <a:r>
                        <a:rPr lang="en-US" sz="2400" dirty="0">
                          <a:latin typeface="CG Omega" panose="020B0502050508020304" pitchFamily="34" charset="0"/>
                        </a:rPr>
                        <a:t>377162</a:t>
                      </a:r>
                    </a:p>
                    <a:p>
                      <a:pPr algn="ctr"/>
                      <a:r>
                        <a:rPr lang="en-US" sz="2400" dirty="0">
                          <a:latin typeface="CG Omega" panose="020B0502050508020304" pitchFamily="34" charset="0"/>
                        </a:rPr>
                        <a:t>377163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G Omega" panose="020B0502050508020304" pitchFamily="34" charset="0"/>
                        </a:rPr>
                        <a:t>80 +/- 30</a:t>
                      </a:r>
                    </a:p>
                    <a:p>
                      <a:pPr algn="ctr"/>
                      <a:r>
                        <a:rPr lang="en-US" sz="2400" dirty="0">
                          <a:latin typeface="CG Omega" panose="020B0502050508020304" pitchFamily="34" charset="0"/>
                        </a:rPr>
                        <a:t>3760 +/- 30</a:t>
                      </a:r>
                    </a:p>
                    <a:p>
                      <a:pPr algn="ctr"/>
                      <a:r>
                        <a:rPr lang="en-US" sz="2400" dirty="0">
                          <a:latin typeface="CG Omega" panose="020B0502050508020304" pitchFamily="34" charset="0"/>
                        </a:rPr>
                        <a:t>3720 +/- 30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G Omega" panose="020B0502050508020304" pitchFamily="34" charset="0"/>
                        </a:rPr>
                        <a:t>Charcoal - near entrance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G Omega" panose="020B0502050508020304" pitchFamily="34" charset="0"/>
                        </a:rPr>
                        <a:t>Charcoal - total darkness zone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G Omega" panose="020B0502050508020304" pitchFamily="34" charset="0"/>
                        </a:rPr>
                        <a:t>Charcoal - total darkness zone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320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42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A67C-16A3-4C70-9F55-AAF707C93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399" y="0"/>
            <a:ext cx="5746044" cy="723900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G Omega" panose="020B0502050508020304" pitchFamily="34" charset="0"/>
              </a:rPr>
              <a:t>FINALLY … THE BEARS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95ADB-5F3B-4CD7-9A68-35CEADCC3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800100"/>
            <a:ext cx="11082868" cy="581446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G Omega" panose="020B0502050508020304" pitchFamily="34" charset="0"/>
              </a:rPr>
              <a:t>AND SO … WHAT DO BEARS HAVE TO DO WITH ANY OF THIS?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B67885-D21F-46E8-ADDB-AD5A8F0C7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30" y="1290849"/>
            <a:ext cx="8915020" cy="5414751"/>
          </a:xfrm>
          <a:prstGeom prst="rect">
            <a:avLst/>
          </a:prstGeom>
        </p:spPr>
      </p:pic>
      <p:sp>
        <p:nvSpPr>
          <p:cNvPr id="13" name="Arrow: Left 12">
            <a:extLst>
              <a:ext uri="{FF2B5EF4-FFF2-40B4-BE49-F238E27FC236}">
                <a16:creationId xmlns:a16="http://schemas.microsoft.com/office/drawing/2014/main" id="{BD85CDCA-697A-49D4-A626-1F6853A49DBA}"/>
              </a:ext>
            </a:extLst>
          </p:cNvPr>
          <p:cNvSpPr/>
          <p:nvPr/>
        </p:nvSpPr>
        <p:spPr>
          <a:xfrm rot="-1200000">
            <a:off x="5513028" y="3714222"/>
            <a:ext cx="1671159" cy="48463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B274C-4754-42EE-8D13-0F1D5E95B71F}"/>
              </a:ext>
            </a:extLst>
          </p:cNvPr>
          <p:cNvSpPr txBox="1"/>
          <p:nvPr/>
        </p:nvSpPr>
        <p:spPr>
          <a:xfrm>
            <a:off x="7208643" y="3414950"/>
            <a:ext cx="2670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G Omega" panose="020B0502050508020304" pitchFamily="34" charset="0"/>
              </a:rPr>
              <a:t>BEAR IN LAVA TUBE!!</a:t>
            </a:r>
          </a:p>
        </p:txBody>
      </p:sp>
    </p:spTree>
    <p:extLst>
      <p:ext uri="{BB962C8B-B14F-4D97-AF65-F5344CB8AC3E}">
        <p14:creationId xmlns:p14="http://schemas.microsoft.com/office/powerpoint/2010/main" val="7977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F1FC9-B588-4C89-8E47-B602AE50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456" y="3313430"/>
            <a:ext cx="4177793" cy="711199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BEAR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86BAC-2D3D-4F13-BEA4-5B9A31700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09" y="235249"/>
            <a:ext cx="11464290" cy="5996341"/>
          </a:xfrm>
        </p:spPr>
        <p:txBody>
          <a:bodyPr>
            <a:noAutofit/>
          </a:bodyPr>
          <a:lstStyle/>
          <a:p>
            <a:r>
              <a:rPr lang="en-US" b="1" dirty="0">
                <a:latin typeface="CG Omega" panose="020B0502050508020304" pitchFamily="34" charset="0"/>
              </a:rPr>
              <a:t>TWO OF THE THREE CAVES HAVE YIELDED EVIDENCE OF BEAR USE</a:t>
            </a:r>
          </a:p>
          <a:p>
            <a:r>
              <a:rPr lang="en-US" b="1" dirty="0">
                <a:latin typeface="CG Omega" panose="020B0502050508020304" pitchFamily="34" charset="0"/>
              </a:rPr>
              <a:t>BEAR SKELETAL REMAINS WERE FOUND AT CAVE A</a:t>
            </a:r>
          </a:p>
          <a:p>
            <a:r>
              <a:rPr lang="en-US" b="1" dirty="0">
                <a:latin typeface="CG Omega" panose="020B0502050508020304" pitchFamily="34" charset="0"/>
              </a:rPr>
              <a:t>POSSIBLE BEAR HAIR RECOVERED FROM THE INTERIOR OF CAVE B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endParaRPr lang="en-US" b="1" dirty="0">
              <a:latin typeface="CG Omega" panose="020B0502050508020304" pitchFamily="34" charset="0"/>
            </a:endParaRPr>
          </a:p>
          <a:p>
            <a:endParaRPr lang="en-US" b="1" dirty="0">
              <a:latin typeface="CG Omega" panose="020B0502050508020304" pitchFamily="34" charset="0"/>
            </a:endParaRPr>
          </a:p>
          <a:p>
            <a:endParaRPr lang="en-US" b="1" dirty="0">
              <a:latin typeface="CG Omega" panose="020B0502050508020304" pitchFamily="34" charset="0"/>
            </a:endParaRPr>
          </a:p>
          <a:p>
            <a:endParaRPr lang="en-US" b="1" dirty="0">
              <a:latin typeface="CG Omega" panose="020B0502050508020304" pitchFamily="34" charset="0"/>
            </a:endParaRPr>
          </a:p>
          <a:p>
            <a:pPr marL="0" indent="0">
              <a:buNone/>
            </a:pPr>
            <a:endParaRPr lang="en-US" b="1" dirty="0">
              <a:latin typeface="CG Omega" panose="020B0502050508020304" pitchFamily="34" charset="0"/>
            </a:endParaRPr>
          </a:p>
          <a:p>
            <a:endParaRPr lang="en-US" b="1" dirty="0">
              <a:latin typeface="CG Omega" panose="020B0502050508020304" pitchFamily="34" charset="0"/>
            </a:endParaRP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AND SO … WHAT DOES THIS HAVE TO DO WITH THE OBSIDIAN ARTIFACTS?</a:t>
            </a:r>
          </a:p>
          <a:p>
            <a:pPr marL="0" indent="0">
              <a:buNone/>
            </a:pPr>
            <a:endParaRPr lang="en-US" sz="3200" b="1" dirty="0">
              <a:latin typeface="CG Omega" panose="020B05020505080203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80FDC-B15C-47D2-B49A-4EE6500FB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1" y="1938360"/>
            <a:ext cx="4769134" cy="36924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C84B82B6-1A0A-42FA-92B7-9C55F8B9D404}"/>
              </a:ext>
            </a:extLst>
          </p:cNvPr>
          <p:cNvSpPr/>
          <p:nvPr/>
        </p:nvSpPr>
        <p:spPr>
          <a:xfrm rot="8880000">
            <a:off x="2274620" y="4312352"/>
            <a:ext cx="774956" cy="48463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8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4543B-2A70-4A30-BA33-89CF2C16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636" y="0"/>
            <a:ext cx="7710311" cy="891822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BEARS AND A LITTLE BLOOD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6D0E8-026F-40B7-9CC2-505D8C3A7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44" y="5024198"/>
            <a:ext cx="11183931" cy="1681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CG Omega" panose="020B0502050508020304" pitchFamily="34" charset="0"/>
              </a:rPr>
              <a:t>BLOOD RESIDUE ANALYSIS </a:t>
            </a:r>
            <a:r>
              <a:rPr lang="en-US" b="1" dirty="0">
                <a:latin typeface="CG Omega" panose="020B0502050508020304" pitchFamily="34" charset="0"/>
              </a:rPr>
              <a:t>– A METHOD FOR DETERMINING THE SPECIES OF ANIMAL BLOOD FOUND ON AN ARTIFACT -  OF THAT ARTIFACT VERY RECENTLY CAME UP POSITIVE FOR THE PRESENCE OF BEAR BLOOD - A FIRST IN CENTRAL OREGON!</a:t>
            </a:r>
            <a:endParaRPr lang="en-US" sz="3200" b="1" dirty="0">
              <a:latin typeface="CG Omega" panose="020B0502050508020304" pitchFamily="34" charset="0"/>
            </a:endParaRPr>
          </a:p>
          <a:p>
            <a:endParaRPr lang="en-US" b="1" dirty="0">
              <a:latin typeface="CG Omega" panose="020B05020505080203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3CD12-9400-41A5-846D-6AC734DC9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44" y="961697"/>
            <a:ext cx="5487691" cy="381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CE5AA8-79D1-4F2A-9057-8CE068750598}"/>
              </a:ext>
            </a:extLst>
          </p:cNvPr>
          <p:cNvSpPr txBox="1"/>
          <p:nvPr/>
        </p:nvSpPr>
        <p:spPr>
          <a:xfrm>
            <a:off x="6726555" y="961697"/>
            <a:ext cx="51606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G Omega" panose="020B0502050508020304" pitchFamily="34" charset="0"/>
              </a:rPr>
              <a:t>THIS BEAR WAS PHOTO-GRAPHED AT THE ENTRANCE OF A LAVA TUBE LOCATED IN THE VICINITY OF THE THREE STUDY CAVES.</a:t>
            </a:r>
          </a:p>
          <a:p>
            <a:endParaRPr lang="en-US" sz="2800" b="1" dirty="0">
              <a:latin typeface="CG Omega" panose="020B0502050508020304" pitchFamily="34" charset="0"/>
            </a:endParaRPr>
          </a:p>
          <a:p>
            <a:r>
              <a:rPr lang="en-US" sz="2800" b="1" dirty="0">
                <a:latin typeface="CG Omega" panose="020B0502050508020304" pitchFamily="34" charset="0"/>
              </a:rPr>
              <a:t>A PROJECTILE POINT WAS ALSO RECOVERED FROM THIS TUBE.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19375720-55D6-4BF1-BE42-047BE3F51E68}"/>
              </a:ext>
            </a:extLst>
          </p:cNvPr>
          <p:cNvSpPr/>
          <p:nvPr/>
        </p:nvSpPr>
        <p:spPr>
          <a:xfrm>
            <a:off x="6024880" y="984005"/>
            <a:ext cx="57150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3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CE5A-DC78-422C-90A6-FDD65B92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"/>
            <a:ext cx="11277600" cy="627557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CONCLUSIONS: HERE’S WHAT WE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CBFB2-D423-47FD-B84C-C6077C26A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37082"/>
            <a:ext cx="11277600" cy="6182924"/>
          </a:xfrm>
        </p:spPr>
        <p:txBody>
          <a:bodyPr>
            <a:noAutofit/>
          </a:bodyPr>
          <a:lstStyle/>
          <a:p>
            <a:r>
              <a:rPr lang="en-US" b="1" dirty="0">
                <a:latin typeface="CG Omega" panose="020B0502050508020304" pitchFamily="34" charset="0"/>
              </a:rPr>
              <a:t>PEOPLE WERE LEAVING BEHIND FINISHED OBSIDIAN TOOLS IN THE TOTAL DARKNESS ZONE OF LAVA TUBE CAVES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THE ARTIFACTS WERE MANUFACTURED FROM FOUR DIFFERENT LOCAL AND REGIONAL OBSIDIAN SOURCES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THE HYDRATION AGES INDICATE THAT THESE WERE DEFINITELY MANUFACTURED WELL INTO THE PREHISTORIC PERIOD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RADIOCARBON AGES OF CHARCOAL ASSOCIATED WITH THE ARTIFACTS BEAR OUT THE HYDRATION AGES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THERE’S EVIDENCE FOR BEAR HUNTING AND USE AT THE CAVES</a:t>
            </a:r>
          </a:p>
        </p:txBody>
      </p:sp>
    </p:spTree>
    <p:extLst>
      <p:ext uri="{BB962C8B-B14F-4D97-AF65-F5344CB8AC3E}">
        <p14:creationId xmlns:p14="http://schemas.microsoft.com/office/powerpoint/2010/main" val="22815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CE5A-DC78-422C-90A6-FDD65B92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1" y="0"/>
            <a:ext cx="11808177" cy="835378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AND HERE’S WHAT WE STILL DON’T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CBFB2-D423-47FD-B84C-C6077C26A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23" y="948690"/>
            <a:ext cx="11446228" cy="5909310"/>
          </a:xfrm>
        </p:spPr>
        <p:txBody>
          <a:bodyPr>
            <a:noAutofit/>
          </a:bodyPr>
          <a:lstStyle/>
          <a:p>
            <a:r>
              <a:rPr lang="en-US" b="1" dirty="0">
                <a:latin typeface="CG Omega" panose="020B0502050508020304" pitchFamily="34" charset="0"/>
              </a:rPr>
              <a:t>HOW DID THE ARTIFACTS COME TO BE LEFT IN THE CAVES? AND WHY?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WAS IT A FUNCTIONAL REASON – PERHAPS SOMEHOW RELATED TO THE PRESENCE OF BEARS? HUNTING-RELATED?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OR WAS IT CEREMONIAL? SIMPLE CURIOSITY? OR OTHERWISE?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WAS THE CHARCOAL LEFT BEHIND IN THE CAVES FROM TORCHES USED FOR LIGHTING?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MOST RESEARCH GENERATES AS MANY QUESTIONS AS ANSWERS!</a:t>
            </a:r>
          </a:p>
          <a:p>
            <a:endParaRPr lang="en-US" sz="3200" b="1" dirty="0">
              <a:latin typeface="CG Omega" panose="020B0502050508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0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D5BF0-FEA5-4970-B817-F8A228FF2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987" y="111053"/>
            <a:ext cx="3838222" cy="654757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G Omega" panose="020B0502050508020304" pitchFamily="34" charset="0"/>
              </a:rPr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BAB0-1028-46BC-B902-D4A7F4553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2" y="891540"/>
            <a:ext cx="11534775" cy="571162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CG Omega" panose="020B0502050508020304" pitchFamily="34" charset="0"/>
              </a:rPr>
              <a:t>WE’RE GETTING CLOSE TO WRAPPING UP THE CURRENT PHASE OF THE RESEARCH OF THE THREE CAVES BUT WE’RE NOT QUITE DONE YET …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THE SEARCH CONTINUES FOR OBSIDIAN ARTIFACTS IN THE CAVES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ADDITIONAL SAMPLING OF CHARCOAL CONCENTRATIONS FOR RADIOCARBON DATING FROM THE CAVES IS NEEDED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FURTHER INVESTIGATIONS OF OBSIDIAN ARTIFACTS ASSOCIATED WITH ADDITIONAL LAVA TUBE CAVES LOCATED IN THE CASCADES AND HIGH DESERT REGIONS OF CENTRAL OREGON IS ONGOING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FINALLY – WE’LL WATCH OUT FOR ADDITIONAL EVIDENCE OF BEARS IN THESE THREE CAVES AND IN OTHER CENTRAL OREGON LAVA TUBES</a:t>
            </a:r>
          </a:p>
        </p:txBody>
      </p:sp>
    </p:spTree>
    <p:extLst>
      <p:ext uri="{BB962C8B-B14F-4D97-AF65-F5344CB8AC3E}">
        <p14:creationId xmlns:p14="http://schemas.microsoft.com/office/powerpoint/2010/main" val="7742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9DDDD0-5F24-497A-BDD7-E3AA41263EE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70" y="222591"/>
            <a:ext cx="4705156" cy="641281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251BA-6F57-4D16-A359-4B0EF989B91E}"/>
              </a:ext>
            </a:extLst>
          </p:cNvPr>
          <p:cNvSpPr txBox="1"/>
          <p:nvPr/>
        </p:nvSpPr>
        <p:spPr>
          <a:xfrm>
            <a:off x="492071" y="135294"/>
            <a:ext cx="800219" cy="65874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>
                <a:latin typeface="CG Omega" panose="020B0502050508020304" pitchFamily="34" charset="0"/>
              </a:rPr>
              <a:t>ACKNOWLEDGEMENTS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7EE54-E96F-4EE9-A000-CA0D9634A7A6}"/>
              </a:ext>
            </a:extLst>
          </p:cNvPr>
          <p:cNvSpPr txBox="1"/>
          <p:nvPr/>
        </p:nvSpPr>
        <p:spPr>
          <a:xfrm>
            <a:off x="7054990" y="738518"/>
            <a:ext cx="50094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G Omega" panose="020B0502050508020304" pitchFamily="34" charset="0"/>
              </a:rPr>
              <a:t>OUR THANKS TO:</a:t>
            </a:r>
          </a:p>
          <a:p>
            <a:pPr algn="ctr"/>
            <a:endParaRPr lang="en-US" sz="2400" b="1" dirty="0">
              <a:latin typeface="CG Omega" panose="020B0502050508020304" pitchFamily="34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CG Omega" panose="020B0502050508020304" pitchFamily="34" charset="0"/>
              </a:rPr>
              <a:t>OREGON HIGH DESERT GROTTO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CG Omega" panose="020B0502050508020304" pitchFamily="34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CG Omega" panose="020B0502050508020304" pitchFamily="34" charset="0"/>
              </a:rPr>
              <a:t>BRENT MCGREGOR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CG Omega" panose="020B0502050508020304" pitchFamily="34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CG Omega" panose="020B0502050508020304" pitchFamily="34" charset="0"/>
              </a:rPr>
              <a:t>MATT SKEELS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CG Omega" panose="020B0502050508020304" pitchFamily="34" charset="0"/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CG Omega" panose="020B0502050508020304" pitchFamily="34" charset="0"/>
              </a:rPr>
              <a:t>NEIL MARCHINGTON</a:t>
            </a:r>
          </a:p>
          <a:p>
            <a:pPr algn="ctr"/>
            <a:endParaRPr lang="en-US" sz="2800" b="1" dirty="0">
              <a:solidFill>
                <a:srgbClr val="0070C0"/>
              </a:solidFill>
              <a:latin typeface="CG Omega" panose="020B0502050508020304" pitchFamily="34" charset="0"/>
            </a:endParaRPr>
          </a:p>
          <a:p>
            <a:pPr algn="ctr"/>
            <a:r>
              <a:rPr lang="en-US" sz="2800" b="1" dirty="0">
                <a:latin typeface="CG Omega" panose="020B0502050508020304" pitchFamily="34" charset="0"/>
              </a:rPr>
              <a:t>WE COULDN’T HAVE DONE IT WITHOUT YOU!</a:t>
            </a:r>
          </a:p>
        </p:txBody>
      </p:sp>
    </p:spTree>
    <p:extLst>
      <p:ext uri="{BB962C8B-B14F-4D97-AF65-F5344CB8AC3E}">
        <p14:creationId xmlns:p14="http://schemas.microsoft.com/office/powerpoint/2010/main" val="265786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2E174-FF38-4481-BBDF-B667FFCA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22" y="0"/>
            <a:ext cx="10515600" cy="9144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OUR RESEARCH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B6F3D-E55D-4DF2-99E6-68BCFE25F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17600"/>
            <a:ext cx="11868150" cy="5418667"/>
          </a:xfrm>
        </p:spPr>
        <p:txBody>
          <a:bodyPr>
            <a:noAutofit/>
          </a:bodyPr>
          <a:lstStyle/>
          <a:p>
            <a:r>
              <a:rPr lang="en-US" b="1" dirty="0">
                <a:latin typeface="CG Omega" panose="020B0502050508020304" pitchFamily="34" charset="0"/>
              </a:rPr>
              <a:t>IDENTIFY THE GEOLOGIC SOURCES OF THE ARTIFACTS USING X-RAY FLUORESCENCE TRACE ELEMENT ANALYSIS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ESTIMATE THE AGE OF MANUFACTURE OF THE ARTIFACTS WITH OBSIDIAN HYDRATION ANALYSIS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ESTIMATE THE AGE THAT THE ARTIFACTS WERE LEFT IN THE CAVES USING RADIOCARBON DATING OF ASSOCIATED CHARCOAL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SPECULATE HOW THESE ARTIFACTS GOT WHERE THEY WERE FOUND AND WHY</a:t>
            </a:r>
          </a:p>
        </p:txBody>
      </p:sp>
    </p:spTree>
    <p:extLst>
      <p:ext uri="{BB962C8B-B14F-4D97-AF65-F5344CB8AC3E}">
        <p14:creationId xmlns:p14="http://schemas.microsoft.com/office/powerpoint/2010/main" val="81395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9A1CF-BA3C-443F-9DCC-6EF30EC2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175431"/>
            <a:ext cx="5661660" cy="739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WHAT IS OBSIDIAN?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AE457-C7AF-42FB-8CC1-A2884EBEB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02995"/>
            <a:ext cx="11458575" cy="557957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CG Omega" panose="020B0502050508020304" pitchFamily="34" charset="0"/>
              </a:rPr>
              <a:t>A NATURALLY-OCCURRING VOLCANIC GLASS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FORMS FROM VISCOUS HIGH-SILICA MAGMAS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CHARACTERIZED BY CONCHOIDAL FRACTURE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HAS A VERY SHARP EDGE AND SMOOTH SURFACE WHEN FRACTURED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A PREFERRED MATERIAL FOR TOOL MANUFACTURE WHEREVER FOUND</a:t>
            </a:r>
          </a:p>
          <a:p>
            <a:endParaRPr lang="en-US" b="1" dirty="0">
              <a:latin typeface="CG Omega" panose="020B0502050508020304" pitchFamily="34" charset="0"/>
            </a:endParaRPr>
          </a:p>
          <a:p>
            <a:r>
              <a:rPr lang="en-US" b="1" dirty="0">
                <a:latin typeface="CG Omega" panose="020B0502050508020304" pitchFamily="34" charset="0"/>
              </a:rPr>
              <a:t>OCCURS IN MANY LOCATIONS IN OREGON AND THE PACIFIC NORTHWEST</a:t>
            </a:r>
          </a:p>
          <a:p>
            <a:endParaRPr lang="en-US" sz="2400" dirty="0"/>
          </a:p>
        </p:txBody>
      </p:sp>
      <p:pic>
        <p:nvPicPr>
          <p:cNvPr id="5" name="Picture 9" descr="C:\Copy\LBCC2\lbccpics\terminology_microphenocryst.jpg">
            <a:extLst>
              <a:ext uri="{FF2B5EF4-FFF2-40B4-BE49-F238E27FC236}">
                <a16:creationId xmlns:a16="http://schemas.microsoft.com/office/drawing/2014/main" id="{E6015772-9D6F-4CC6-A0EF-0BA99DB06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34" y="69247"/>
            <a:ext cx="4018844" cy="335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0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89A3A6-9A17-4322-874D-2FBFC5973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71119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THE CAVES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D42CFC-1C8A-44E3-A437-AC4AD9E58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6691" y="857956"/>
            <a:ext cx="10317018" cy="3747911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CG Omega" panose="020B0502050508020304" pitchFamily="34" charset="0"/>
              </a:rPr>
              <a:t>THREE LAVA TUBE CAVES  - CAVES </a:t>
            </a:r>
            <a:r>
              <a:rPr lang="en-US" sz="2800" b="1" dirty="0">
                <a:solidFill>
                  <a:srgbClr val="FF0000"/>
                </a:solidFill>
                <a:latin typeface="CG Omega" panose="020B0502050508020304" pitchFamily="34" charset="0"/>
              </a:rPr>
              <a:t>A</a:t>
            </a:r>
            <a:r>
              <a:rPr lang="en-US" sz="2800" b="1" dirty="0">
                <a:latin typeface="CG Omega" panose="020B0502050508020304" pitchFamily="34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CG Omega" panose="020B0502050508020304" pitchFamily="34" charset="0"/>
              </a:rPr>
              <a:t>B</a:t>
            </a:r>
            <a:r>
              <a:rPr lang="en-US" sz="2800" b="1" dirty="0">
                <a:latin typeface="CG Omega" panose="020B0502050508020304" pitchFamily="34" charset="0"/>
              </a:rPr>
              <a:t>, AND </a:t>
            </a:r>
            <a:r>
              <a:rPr lang="en-US" sz="2800" b="1" dirty="0">
                <a:solidFill>
                  <a:srgbClr val="FF0000"/>
                </a:solidFill>
                <a:latin typeface="CG Omega" panose="020B0502050508020304" pitchFamily="34" charset="0"/>
              </a:rPr>
              <a:t>C</a:t>
            </a:r>
            <a:r>
              <a:rPr lang="en-US" sz="2800" b="1" dirty="0">
                <a:latin typeface="CG Omega" panose="020B0502050508020304" pitchFamily="34" charset="0"/>
              </a:rPr>
              <a:t> - OF SIGNIFICANT COMPLEXITY AND LENGTH ARE LOCATED ON THE EASTERN SLOPE OF THE CENTRAL OREGON CASCADES</a:t>
            </a:r>
          </a:p>
          <a:p>
            <a:endParaRPr lang="en-US" sz="2800" b="1" dirty="0">
              <a:latin typeface="CG Omega" panose="020B05020505080203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9786E4-6771-45A5-B8AB-26E9D6524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0" y="2200804"/>
            <a:ext cx="6482566" cy="4323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F4FDFA-2E82-4C06-BEF1-B2A8D8C00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934" y="2200804"/>
            <a:ext cx="3238331" cy="432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5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6803D-7CF1-49CE-9BA0-60A0DAB8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990" y="1"/>
            <a:ext cx="4389120" cy="812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CAVE A (N=4)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555970-38BF-4EB8-9A31-2FAE1A687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7" y="94498"/>
            <a:ext cx="2239253" cy="324789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4E6899-8012-4FA8-A916-E5BC89B7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69" y="1087200"/>
            <a:ext cx="2619092" cy="468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0B834-93F7-40D3-8BCD-89C8B6199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4" y="3429000"/>
            <a:ext cx="2148980" cy="3247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E26464-4966-4D42-AF96-E8AD79421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717" y="678620"/>
            <a:ext cx="3874969" cy="57315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F00745-2467-4408-BE83-E4362A420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295" y="1445639"/>
            <a:ext cx="1900691" cy="39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14A2-E0AC-4B5D-A018-2BE74700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8974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CAVE B (N=2)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E86DA6-DD7B-404A-B541-DFB2E77C0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81" y="897466"/>
            <a:ext cx="8704482" cy="649111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CEF25B-2EE7-4039-B1AA-0E001F516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6" y="1435454"/>
            <a:ext cx="2957689" cy="55543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C58023-9E62-4A04-BA75-101C7F1D2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56" y="1303682"/>
            <a:ext cx="3557752" cy="55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14A2-E0AC-4B5D-A018-2BE74700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70" y="282222"/>
            <a:ext cx="9296541" cy="149013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CAVE C</a:t>
            </a:r>
            <a:b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CG Omega" panose="020B0502050508020304" pitchFamily="34" charset="0"/>
              </a:rPr>
              <a:t> (N=5)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6135003-C8BA-4FE9-BDAF-799E77B8E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278"/>
            <a:ext cx="4017539" cy="630202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0A18D0-D6B1-4384-86FC-2C00AF532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68" y="2219324"/>
            <a:ext cx="6341407" cy="4514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0FA46D-C2F8-4AB5-BC70-86C952511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28" y="214508"/>
            <a:ext cx="4200372" cy="3420533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44891533-37AB-42E3-B62F-7F4FC0F6F472}"/>
              </a:ext>
            </a:extLst>
          </p:cNvPr>
          <p:cNvSpPr/>
          <p:nvPr/>
        </p:nvSpPr>
        <p:spPr>
          <a:xfrm rot="1080000">
            <a:off x="7607484" y="5735993"/>
            <a:ext cx="65836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C09021E-1F6E-4BBD-AE61-F5457ACA3421}"/>
              </a:ext>
            </a:extLst>
          </p:cNvPr>
          <p:cNvSpPr/>
          <p:nvPr/>
        </p:nvSpPr>
        <p:spPr>
          <a:xfrm rot="2940000">
            <a:off x="9005755" y="4225278"/>
            <a:ext cx="65836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9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44833</TotalTime>
  <Words>1175</Words>
  <Application>Microsoft Office PowerPoint</Application>
  <PresentationFormat>Widescreen</PresentationFormat>
  <Paragraphs>252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CG Omega</vt:lpstr>
      <vt:lpstr>Office Theme</vt:lpstr>
      <vt:lpstr>X-RAYS, OBSIDIAN, AND LAVA CAVES: ARCHAEOLOGICAL INVESTIGATIONS OF SOME UNUSUAL ARTIFACTS FROM THREE CENTRAL OREGON LAVA TUBES</vt:lpstr>
      <vt:lpstr>WHO ARE WE?</vt:lpstr>
      <vt:lpstr>INTRODUCTION</vt:lpstr>
      <vt:lpstr>OUR RESEARCH OBJECTIVES</vt:lpstr>
      <vt:lpstr>WHAT IS OBSIDIAN?</vt:lpstr>
      <vt:lpstr>THE CAVES</vt:lpstr>
      <vt:lpstr>CAVE A (N=4)</vt:lpstr>
      <vt:lpstr>CAVE B (N=2)</vt:lpstr>
      <vt:lpstr>CAVE C  (N=5)</vt:lpstr>
      <vt:lpstr>1. X-RAY SOURCING STUDIES: THE XRF SPECTROMETER IN ACTION</vt:lpstr>
      <vt:lpstr>X-RAY SOURCING STUDIES: THE BASICS</vt:lpstr>
      <vt:lpstr>RESULTS OF OBSIDIAN XRF SOURCE ANALYSIS</vt:lpstr>
      <vt:lpstr>XRF RESULTS: SCATTERPLOT</vt:lpstr>
      <vt:lpstr>OBSIDIAN SOURCE 1: OBSIDIAN CLIFFS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OBSIDIAN SOURCE 3: SILVER LAKE/SYCAN MARSH</vt:lpstr>
      <vt:lpstr>PowerPoint Presentation</vt:lpstr>
      <vt:lpstr>OBSIDIAN SOURCE 4: GLASS BUTTES VARIETY 1</vt:lpstr>
      <vt:lpstr>PowerPoint Presentation</vt:lpstr>
      <vt:lpstr>PowerPoint Presentation</vt:lpstr>
      <vt:lpstr>2. OBSIDIAN HYDRATION ANALYSIS: THE BASICS</vt:lpstr>
      <vt:lpstr>PowerPoint Presentation</vt:lpstr>
      <vt:lpstr>RESULTS OF OBSIDIAN HYDRATION ANALYSIS</vt:lpstr>
      <vt:lpstr>PowerPoint Presentation</vt:lpstr>
      <vt:lpstr>RADIOCARBON DATING OF CHARCOAL</vt:lpstr>
      <vt:lpstr>CHARCOAL COLLECTION IN CAVE B</vt:lpstr>
      <vt:lpstr>RESULTS OF RADIOCARBON DATING</vt:lpstr>
      <vt:lpstr>FINALLY … THE BEARS</vt:lpstr>
      <vt:lpstr>BEAR EVIDENCE</vt:lpstr>
      <vt:lpstr>BEARS AND A LITTLE BLOOD</vt:lpstr>
      <vt:lpstr>CONCLUSIONS: HERE’S WHAT WE KNOW</vt:lpstr>
      <vt:lpstr>AND HERE’S WHAT WE STILL DON’T KNOW</vt:lpstr>
      <vt:lpstr>WHAT’S NEXT?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cskinner</dc:creator>
  <cp:lastModifiedBy>cskinner</cp:lastModifiedBy>
  <cp:revision>204</cp:revision>
  <dcterms:created xsi:type="dcterms:W3CDTF">2019-07-14T23:16:51Z</dcterms:created>
  <dcterms:modified xsi:type="dcterms:W3CDTF">2019-08-29T23:36:33Z</dcterms:modified>
</cp:coreProperties>
</file>